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74" r:id="rId2"/>
    <p:sldId id="285" r:id="rId3"/>
    <p:sldId id="269" r:id="rId4"/>
    <p:sldId id="271" r:id="rId5"/>
    <p:sldId id="294" r:id="rId6"/>
    <p:sldId id="287" r:id="rId7"/>
    <p:sldId id="289" r:id="rId8"/>
    <p:sldId id="291" r:id="rId9"/>
    <p:sldId id="292" r:id="rId10"/>
    <p:sldId id="270" r:id="rId11"/>
    <p:sldId id="275" r:id="rId12"/>
    <p:sldId id="276" r:id="rId13"/>
    <p:sldId id="283" r:id="rId14"/>
    <p:sldId id="284" r:id="rId15"/>
    <p:sldId id="293"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20" autoAdjust="0"/>
  </p:normalViewPr>
  <p:slideViewPr>
    <p:cSldViewPr>
      <p:cViewPr varScale="1">
        <p:scale>
          <a:sx n="62" d="100"/>
          <a:sy n="62" d="100"/>
        </p:scale>
        <p:origin x="162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342692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283790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878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172319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135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206110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24711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116126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
        <p:nvSpPr>
          <p:cNvPr id="8" name="Title 7"/>
          <p:cNvSpPr>
            <a:spLocks noGrp="1"/>
          </p:cNvSpPr>
          <p:nvPr>
            <p:ph type="title"/>
          </p:nvPr>
        </p:nvSpPr>
        <p:spPr/>
        <p:txBody>
          <a:bodyPr/>
          <a:lstStyle/>
          <a:p>
            <a:r>
              <a:rPr lang="fr-FR"/>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10380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355916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ED5D61-5B50-4897-A823-0F15A745D69F}" type="datetimeFigureOut">
              <a:rPr lang="fr-CA" smtClean="0"/>
              <a:t>2022-11-16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132818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2ED5D61-5B50-4897-A823-0F15A745D69F}" type="datetimeFigureOut">
              <a:rPr lang="fr-CA" smtClean="0"/>
              <a:t>2022-11-16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422287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2ED5D61-5B50-4897-A823-0F15A745D69F}" type="datetimeFigureOut">
              <a:rPr lang="fr-CA" smtClean="0"/>
              <a:t>2022-11-16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283927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2ED5D61-5B50-4897-A823-0F15A745D69F}" type="datetimeFigureOut">
              <a:rPr lang="fr-CA" smtClean="0"/>
              <a:t>2022-11-16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313312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D5D61-5B50-4897-A823-0F15A745D69F}" type="datetimeFigureOut">
              <a:rPr lang="fr-CA" smtClean="0"/>
              <a:t>2022-11-16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40242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32ED5D61-5B50-4897-A823-0F15A745D69F}" type="datetimeFigureOut">
              <a:rPr lang="fr-CA" smtClean="0"/>
              <a:t>2022-11-16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371073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2ED5D61-5B50-4897-A823-0F15A745D69F}" type="datetimeFigureOut">
              <a:rPr lang="fr-CA" smtClean="0"/>
              <a:t>2022-11-16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2E16AF92-091A-476E-AB5A-8A71C6239D39}" type="slidenum">
              <a:rPr lang="fr-CA" smtClean="0"/>
              <a:t>‹N°›</a:t>
            </a:fld>
            <a:endParaRPr lang="fr-CA"/>
          </a:p>
        </p:txBody>
      </p:sp>
    </p:spTree>
    <p:extLst>
      <p:ext uri="{BB962C8B-B14F-4D97-AF65-F5344CB8AC3E}">
        <p14:creationId xmlns:p14="http://schemas.microsoft.com/office/powerpoint/2010/main" val="99531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ED5D61-5B50-4897-A823-0F15A745D69F}" type="datetimeFigureOut">
              <a:rPr lang="fr-CA" smtClean="0"/>
              <a:t>2022-11-16</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E16AF92-091A-476E-AB5A-8A71C6239D39}" type="slidenum">
              <a:rPr lang="fr-CA" smtClean="0"/>
              <a:t>‹N°›</a:t>
            </a:fld>
            <a:endParaRPr lang="fr-CA"/>
          </a:p>
        </p:txBody>
      </p:sp>
    </p:spTree>
    <p:extLst>
      <p:ext uri="{BB962C8B-B14F-4D97-AF65-F5344CB8AC3E}">
        <p14:creationId xmlns:p14="http://schemas.microsoft.com/office/powerpoint/2010/main" val="295016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cs.google.com/forms/d/e/1FAIpQLSdLcu3l5ThJB50vzYCIXbEQA1CMpnCvGIiwzru0cjAFFoNc4Q/viewform?usp=sf_link"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sdps.qc.ca/parents-et-eleves/transport-scolaire/points-de-chute"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85C0BE3-9BD8-4A7F-B422-E754EBDA9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57" y="635394"/>
            <a:ext cx="2750944" cy="1205175"/>
          </a:xfrm>
          <a:prstGeom prst="rect">
            <a:avLst/>
          </a:prstGeom>
        </p:spPr>
      </p:pic>
      <p:pic>
        <p:nvPicPr>
          <p:cNvPr id="3" name="Picture 2" descr="Logo agenda">
            <a:extLst>
              <a:ext uri="{FF2B5EF4-FFF2-40B4-BE49-F238E27FC236}">
                <a16:creationId xmlns:a16="http://schemas.microsoft.com/office/drawing/2014/main" id="{E183AC84-6E2F-4956-BC8A-E228254DAB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060848"/>
            <a:ext cx="288032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A07DE4F-9C03-446F-99D1-94C157942471}"/>
              </a:ext>
            </a:extLst>
          </p:cNvPr>
          <p:cNvSpPr/>
          <p:nvPr/>
        </p:nvSpPr>
        <p:spPr>
          <a:xfrm>
            <a:off x="4716016" y="4293096"/>
            <a:ext cx="4572000" cy="1200329"/>
          </a:xfrm>
          <a:prstGeom prst="rect">
            <a:avLst/>
          </a:prstGeom>
        </p:spPr>
        <p:txBody>
          <a:bodyPr>
            <a:spAutoFit/>
          </a:bodyPr>
          <a:lstStyle/>
          <a:p>
            <a:r>
              <a:rPr lang="fr-CA" b="1" dirty="0"/>
              <a:t>Autonomie</a:t>
            </a:r>
          </a:p>
          <a:p>
            <a:r>
              <a:rPr lang="fr-CA" b="1" dirty="0"/>
              <a:t>Créativité</a:t>
            </a:r>
          </a:p>
          <a:p>
            <a:r>
              <a:rPr lang="fr-CA" b="1" dirty="0"/>
              <a:t>Persévérance</a:t>
            </a:r>
          </a:p>
          <a:p>
            <a:r>
              <a:rPr lang="fr-CA" b="1" dirty="0"/>
              <a:t>Dépassement de soi</a:t>
            </a:r>
          </a:p>
        </p:txBody>
      </p:sp>
    </p:spTree>
    <p:extLst>
      <p:ext uri="{BB962C8B-B14F-4D97-AF65-F5344CB8AC3E}">
        <p14:creationId xmlns:p14="http://schemas.microsoft.com/office/powerpoint/2010/main" val="421827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FA978-6F8C-4FA9-8D65-F4615F8C5EB7}"/>
              </a:ext>
            </a:extLst>
          </p:cNvPr>
          <p:cNvSpPr>
            <a:spLocks noGrp="1"/>
          </p:cNvSpPr>
          <p:nvPr>
            <p:ph type="title"/>
          </p:nvPr>
        </p:nvSpPr>
        <p:spPr>
          <a:xfrm>
            <a:off x="609599" y="609600"/>
            <a:ext cx="6347713" cy="659160"/>
          </a:xfrm>
        </p:spPr>
        <p:txBody>
          <a:bodyPr/>
          <a:lstStyle/>
          <a:p>
            <a:r>
              <a:rPr lang="fr-CA" b="1" dirty="0"/>
              <a:t>Nos critères d’admission</a:t>
            </a:r>
          </a:p>
        </p:txBody>
      </p:sp>
      <p:sp>
        <p:nvSpPr>
          <p:cNvPr id="3" name="Espace réservé du contenu 2">
            <a:extLst>
              <a:ext uri="{FF2B5EF4-FFF2-40B4-BE49-F238E27FC236}">
                <a16:creationId xmlns:a16="http://schemas.microsoft.com/office/drawing/2014/main" id="{730D384A-09B1-47D6-AB09-E21080B756EC}"/>
              </a:ext>
            </a:extLst>
          </p:cNvPr>
          <p:cNvSpPr>
            <a:spLocks noGrp="1"/>
          </p:cNvSpPr>
          <p:nvPr>
            <p:ph idx="1"/>
          </p:nvPr>
        </p:nvSpPr>
        <p:spPr>
          <a:xfrm>
            <a:off x="609599" y="1556793"/>
            <a:ext cx="6347714" cy="3528392"/>
          </a:xfrm>
        </p:spPr>
        <p:txBody>
          <a:bodyPr>
            <a:normAutofit/>
          </a:bodyPr>
          <a:lstStyle/>
          <a:p>
            <a:pPr lvl="1"/>
            <a:r>
              <a:rPr lang="fr-CA" dirty="0"/>
              <a:t>Démontrer une attitude positive face à l’effort (scolaire et sportif);</a:t>
            </a:r>
            <a:endParaRPr lang="fr-CA" sz="3600" dirty="0"/>
          </a:p>
          <a:p>
            <a:pPr lvl="1"/>
            <a:r>
              <a:rPr lang="fr-CA" dirty="0"/>
              <a:t>Être recommandé par l’organisation sportive;</a:t>
            </a:r>
            <a:r>
              <a:rPr lang="fr-CA" sz="800" dirty="0"/>
              <a:t> </a:t>
            </a:r>
            <a:endParaRPr lang="fr-CA" sz="3600" dirty="0"/>
          </a:p>
          <a:p>
            <a:pPr lvl="1"/>
            <a:r>
              <a:rPr lang="fr-CA" dirty="0"/>
              <a:t>Avoir un bon dossier scolaire (règle du 80 % en français et en mathématiques);</a:t>
            </a:r>
            <a:r>
              <a:rPr lang="fr-CA" sz="800" dirty="0"/>
              <a:t> </a:t>
            </a:r>
            <a:endParaRPr lang="fr-CA" sz="3600" dirty="0"/>
          </a:p>
          <a:p>
            <a:pPr lvl="1"/>
            <a:r>
              <a:rPr lang="fr-CA" dirty="0"/>
              <a:t>Avoir une recommandation de son titulaire (fiche d’appréciation positive).</a:t>
            </a:r>
          </a:p>
          <a:p>
            <a:pPr marL="0" indent="0">
              <a:buNone/>
            </a:pPr>
            <a:r>
              <a:rPr lang="fr-CA" dirty="0"/>
              <a:t> </a:t>
            </a:r>
          </a:p>
          <a:p>
            <a:pPr marL="0" indent="0">
              <a:buNone/>
            </a:pPr>
            <a:r>
              <a:rPr lang="fr-CA" sz="1500" dirty="0"/>
              <a:t>* Les critères d’admission et d’inscription de l’élève respectent la Politique d’admission et d’inscription du Centre de services scolaire des Premières-Seigneuries (CSSDPS).</a:t>
            </a:r>
          </a:p>
          <a:p>
            <a:endParaRPr lang="fr-CA" dirty="0"/>
          </a:p>
        </p:txBody>
      </p:sp>
    </p:spTree>
    <p:extLst>
      <p:ext uri="{BB962C8B-B14F-4D97-AF65-F5344CB8AC3E}">
        <p14:creationId xmlns:p14="http://schemas.microsoft.com/office/powerpoint/2010/main" val="180751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A7432A-E471-4E87-95D1-E62D0BDF7A5B}"/>
              </a:ext>
            </a:extLst>
          </p:cNvPr>
          <p:cNvSpPr>
            <a:spLocks noGrp="1"/>
          </p:cNvSpPr>
          <p:nvPr>
            <p:ph type="title"/>
          </p:nvPr>
        </p:nvSpPr>
        <p:spPr>
          <a:xfrm>
            <a:off x="609599" y="609600"/>
            <a:ext cx="6347713" cy="659160"/>
          </a:xfrm>
        </p:spPr>
        <p:txBody>
          <a:bodyPr/>
          <a:lstStyle/>
          <a:p>
            <a:r>
              <a:rPr lang="fr-CA" b="1" dirty="0"/>
              <a:t>Inscription</a:t>
            </a:r>
          </a:p>
        </p:txBody>
      </p:sp>
      <p:sp>
        <p:nvSpPr>
          <p:cNvPr id="3" name="Espace réservé du contenu 2">
            <a:extLst>
              <a:ext uri="{FF2B5EF4-FFF2-40B4-BE49-F238E27FC236}">
                <a16:creationId xmlns:a16="http://schemas.microsoft.com/office/drawing/2014/main" id="{18A3B6F3-8920-40FE-8730-411027EA5067}"/>
              </a:ext>
            </a:extLst>
          </p:cNvPr>
          <p:cNvSpPr>
            <a:spLocks noGrp="1"/>
          </p:cNvSpPr>
          <p:nvPr>
            <p:ph sz="quarter" idx="13"/>
          </p:nvPr>
        </p:nvSpPr>
        <p:spPr>
          <a:xfrm>
            <a:off x="621038" y="1296470"/>
            <a:ext cx="7767385" cy="5156865"/>
          </a:xfrm>
        </p:spPr>
        <p:txBody>
          <a:bodyPr>
            <a:normAutofit fontScale="70000" lnSpcReduction="20000"/>
          </a:bodyPr>
          <a:lstStyle/>
          <a:p>
            <a:r>
              <a:rPr lang="fr-CA" dirty="0"/>
              <a:t>Afin de procéder à l’inscription de votre enfant, vous devez compléter le formulaire d’inscription disponible au : </a:t>
            </a:r>
            <a:r>
              <a:rPr lang="fr-FR" u="sng" dirty="0">
                <a:hlinkClick r:id="rId2"/>
              </a:rPr>
              <a:t>https://docs.google.com/forms/d/e/1FAIpQLSdLcu3l5ThJB50vzYCIXbEQA1CMpnCvGIiwzru0cjAFFoNc4Q/viewform?usp=sf_link</a:t>
            </a:r>
            <a:r>
              <a:rPr lang="fr-CA" dirty="0"/>
              <a:t> </a:t>
            </a:r>
          </a:p>
          <a:p>
            <a:r>
              <a:rPr lang="fr-CA" dirty="0"/>
              <a:t>En plus des frais prévus pour les fournitures scolaires, vous devrez débourser un montant pour défrayer à l’École les frais inhérents à la pratique du sport (transport, équipement, vêtements, etc.) ainsi que les frais associés aux clubs sportifs. </a:t>
            </a:r>
          </a:p>
          <a:p>
            <a:pPr lvl="1"/>
            <a:r>
              <a:rPr lang="fr-CA" dirty="0"/>
              <a:t>Un montant de 850 $ pour les concentrations Hockey, Gymnastique, Natation artistique, Sport équestre et tennis de table</a:t>
            </a:r>
          </a:p>
          <a:p>
            <a:pPr lvl="1"/>
            <a:r>
              <a:rPr lang="fr-CA" dirty="0"/>
              <a:t>Un montant de 400 $ pour la concentration Danse</a:t>
            </a:r>
          </a:p>
          <a:p>
            <a:pPr lvl="1"/>
            <a:r>
              <a:rPr lang="fr-CA" dirty="0"/>
              <a:t>+ les frais des </a:t>
            </a:r>
            <a:r>
              <a:rPr lang="fr-CA"/>
              <a:t>clubs sportifs</a:t>
            </a:r>
            <a:endParaRPr lang="fr-CA" dirty="0"/>
          </a:p>
          <a:p>
            <a:pPr lvl="0"/>
            <a:r>
              <a:rPr lang="fr-CA" dirty="0"/>
              <a:t>En mars, une lettre vous sera envoyée par courriel confirmant l’acceptation ou le refus de votre enfant à la concentration sportive demandée.  </a:t>
            </a:r>
          </a:p>
          <a:p>
            <a:pPr lvl="1"/>
            <a:r>
              <a:rPr lang="fr-CA" dirty="0"/>
              <a:t>Si votre enfant est accepté, vous devrez remplir un formulaire de demande de changement d’école à son école de bassin. </a:t>
            </a:r>
          </a:p>
          <a:p>
            <a:pPr lvl="1"/>
            <a:r>
              <a:rPr lang="fr-CA" dirty="0"/>
              <a:t>Dans l’éventualité où vous souhaiteriez un retour à votre école de bassin, il est à noter que cette acceptation sera conditionnelle à la disponibilité des places. Pour tout autre renseignement supplémentaire à ce sujet, vous pouvez communiquer avec le secrétariat de l’école au 418 666-4595 ou avec l’organisation scolaire au 418 666-4666, poste 8440. </a:t>
            </a:r>
          </a:p>
          <a:p>
            <a:pPr lvl="1"/>
            <a:endParaRPr lang="fr-CA" dirty="0"/>
          </a:p>
          <a:p>
            <a:r>
              <a:rPr lang="fr-CA" b="1" dirty="0"/>
              <a:t>* Si le paiement demandé pour confirmer l’inscription de l’élève à la concentration n’est pas effectué à la date limite prévue, l’élève sera automatiquement retiré de la concentration. </a:t>
            </a:r>
            <a:endParaRPr lang="fr-CA" dirty="0"/>
          </a:p>
          <a:p>
            <a:r>
              <a:rPr lang="fr-CA" b="1" dirty="0"/>
              <a:t>* Des frais impayés au SDG pourraient faire en sorte que l’élève soit refusé ou retiré de la concentration.</a:t>
            </a:r>
            <a:endParaRPr lang="fr-CA" dirty="0"/>
          </a:p>
          <a:p>
            <a:pPr marL="0" indent="0">
              <a:buNone/>
            </a:pPr>
            <a:endParaRPr lang="fr-CA" dirty="0"/>
          </a:p>
        </p:txBody>
      </p:sp>
    </p:spTree>
    <p:extLst>
      <p:ext uri="{BB962C8B-B14F-4D97-AF65-F5344CB8AC3E}">
        <p14:creationId xmlns:p14="http://schemas.microsoft.com/office/powerpoint/2010/main" val="267610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7BB9B-F441-46F1-A3E0-F074525685AA}"/>
              </a:ext>
            </a:extLst>
          </p:cNvPr>
          <p:cNvSpPr>
            <a:spLocks noGrp="1"/>
          </p:cNvSpPr>
          <p:nvPr>
            <p:ph type="title"/>
          </p:nvPr>
        </p:nvSpPr>
        <p:spPr>
          <a:xfrm>
            <a:off x="609599" y="609600"/>
            <a:ext cx="5618585" cy="659160"/>
          </a:xfrm>
        </p:spPr>
        <p:txBody>
          <a:bodyPr/>
          <a:lstStyle/>
          <a:p>
            <a:r>
              <a:rPr lang="fr-CA" b="1" dirty="0"/>
              <a:t>Transport</a:t>
            </a:r>
          </a:p>
        </p:txBody>
      </p:sp>
      <p:sp>
        <p:nvSpPr>
          <p:cNvPr id="3" name="Espace réservé du contenu 2">
            <a:extLst>
              <a:ext uri="{FF2B5EF4-FFF2-40B4-BE49-F238E27FC236}">
                <a16:creationId xmlns:a16="http://schemas.microsoft.com/office/drawing/2014/main" id="{28316F04-B6DA-4059-9932-D9515768E78F}"/>
              </a:ext>
            </a:extLst>
          </p:cNvPr>
          <p:cNvSpPr>
            <a:spLocks noGrp="1"/>
          </p:cNvSpPr>
          <p:nvPr>
            <p:ph idx="1"/>
          </p:nvPr>
        </p:nvSpPr>
        <p:spPr>
          <a:xfrm>
            <a:off x="755576" y="1268760"/>
            <a:ext cx="7632848" cy="4320480"/>
          </a:xfrm>
        </p:spPr>
        <p:txBody>
          <a:bodyPr>
            <a:normAutofit lnSpcReduction="10000"/>
          </a:bodyPr>
          <a:lstStyle/>
          <a:p>
            <a:pPr lvl="1"/>
            <a:r>
              <a:rPr lang="fr-CA" dirty="0"/>
              <a:t>Pour les élèves résidant hors bassin, un transport matin et soir est offert dans plusieurs secteurs.</a:t>
            </a:r>
          </a:p>
          <a:p>
            <a:pPr lvl="2"/>
            <a:r>
              <a:rPr lang="fr-CA" dirty="0"/>
              <a:t>Toutefois, pour les élèves inscrits en hockey, notez qu’il est interdit de transporter son équipement de hockey (le sac de hockey) dans ces transports </a:t>
            </a:r>
          </a:p>
          <a:p>
            <a:pPr lvl="1"/>
            <a:r>
              <a:rPr lang="fr-CA" dirty="0"/>
              <a:t>En conformité avec la politique de gestion du transport scolaire, divers points de chute (arrêts d'accommodation) seront établis selon le nombre d’élèves et les ressources disponibles.  </a:t>
            </a:r>
          </a:p>
          <a:p>
            <a:pPr lvl="2"/>
            <a:r>
              <a:rPr lang="fr-CA" dirty="0"/>
              <a:t>Des frais d’utilisation seront facturés aux parents. Certains secteurs ne sont pas desservis, le cas échéant, le parent est responsable d’assurer le transport entre la résidence et l’école. Les inscriptions au transport doivent être faites avant le 31 mars 2022.</a:t>
            </a:r>
          </a:p>
          <a:p>
            <a:pPr lvl="2"/>
            <a:r>
              <a:rPr lang="fr-CA" dirty="0"/>
              <a:t>Consulter le lien suivant pour avoir accès aux points de chute actuellement offerts pour l’école de la Farandole (qui peuvent être sujets à changement): </a:t>
            </a:r>
            <a:r>
              <a:rPr lang="fr-CA" u="sng" dirty="0">
                <a:hlinkClick r:id="rId2"/>
              </a:rPr>
              <a:t>https://www.csdps.qc.ca/parents-et-eleves/transport-scolaire/points-de-chute</a:t>
            </a:r>
            <a:r>
              <a:rPr lang="fr-CA" dirty="0"/>
              <a:t> </a:t>
            </a:r>
          </a:p>
          <a:p>
            <a:r>
              <a:rPr lang="fr-CA" dirty="0"/>
              <a:t>* </a:t>
            </a:r>
            <a:r>
              <a:rPr lang="fr-CA" sz="1600" dirty="0"/>
              <a:t>Vous pouvez contacter le transport scolaire au 418 821-4358</a:t>
            </a:r>
          </a:p>
          <a:p>
            <a:pPr marL="0" indent="0">
              <a:buNone/>
            </a:pPr>
            <a:endParaRPr lang="fr-CA" dirty="0"/>
          </a:p>
        </p:txBody>
      </p:sp>
      <p:pic>
        <p:nvPicPr>
          <p:cNvPr id="9" name="Image 8">
            <a:extLst>
              <a:ext uri="{FF2B5EF4-FFF2-40B4-BE49-F238E27FC236}">
                <a16:creationId xmlns:a16="http://schemas.microsoft.com/office/drawing/2014/main" id="{CBA1DC14-FC33-4619-BE6D-FBE95A79A18A}"/>
              </a:ext>
            </a:extLst>
          </p:cNvPr>
          <p:cNvPicPr/>
          <p:nvPr/>
        </p:nvPicPr>
        <p:blipFill rotWithShape="1">
          <a:blip r:embed="rId3">
            <a:extLst>
              <a:ext uri="{BEBA8EAE-BF5A-486C-A8C5-ECC9F3942E4B}">
                <a14:imgProps xmlns:a14="http://schemas.microsoft.com/office/drawing/2010/main">
                  <a14:imgLayer r:embed="rId4">
                    <a14:imgEffect>
                      <a14:backgroundRemoval t="10278" b="91667" l="0" r="100000"/>
                    </a14:imgEffect>
                  </a14:imgLayer>
                </a14:imgProps>
              </a:ext>
              <a:ext uri="{28A0092B-C50C-407E-A947-70E740481C1C}">
                <a14:useLocalDpi xmlns:a14="http://schemas.microsoft.com/office/drawing/2010/main" val="0"/>
              </a:ext>
            </a:extLst>
          </a:blip>
          <a:srcRect t="14085" b="13380"/>
          <a:stretch/>
        </p:blipFill>
        <p:spPr bwMode="auto">
          <a:xfrm>
            <a:off x="6012160" y="5589240"/>
            <a:ext cx="2376264" cy="792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734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B2F3E-7BE4-48C6-B6BD-5A6781538CEE}"/>
              </a:ext>
            </a:extLst>
          </p:cNvPr>
          <p:cNvSpPr>
            <a:spLocks noGrp="1"/>
          </p:cNvSpPr>
          <p:nvPr>
            <p:ph type="title"/>
          </p:nvPr>
        </p:nvSpPr>
        <p:spPr>
          <a:xfrm>
            <a:off x="609599" y="332656"/>
            <a:ext cx="7562801" cy="648072"/>
          </a:xfrm>
        </p:spPr>
        <p:txBody>
          <a:bodyPr>
            <a:normAutofit/>
          </a:bodyPr>
          <a:lstStyle/>
          <a:p>
            <a:r>
              <a:rPr lang="fr-CA" sz="2800" b="1" dirty="0"/>
              <a:t>Informations supplémentaires</a:t>
            </a:r>
          </a:p>
        </p:txBody>
      </p:sp>
      <p:sp>
        <p:nvSpPr>
          <p:cNvPr id="3" name="Espace réservé du contenu 2">
            <a:extLst>
              <a:ext uri="{FF2B5EF4-FFF2-40B4-BE49-F238E27FC236}">
                <a16:creationId xmlns:a16="http://schemas.microsoft.com/office/drawing/2014/main" id="{5F9AF813-468C-405B-88F5-D9CFF8E1CC8A}"/>
              </a:ext>
            </a:extLst>
          </p:cNvPr>
          <p:cNvSpPr>
            <a:spLocks noGrp="1"/>
          </p:cNvSpPr>
          <p:nvPr>
            <p:ph idx="1"/>
          </p:nvPr>
        </p:nvSpPr>
        <p:spPr>
          <a:xfrm>
            <a:off x="609598" y="836712"/>
            <a:ext cx="7562801" cy="5204651"/>
          </a:xfrm>
        </p:spPr>
        <p:txBody>
          <a:bodyPr>
            <a:normAutofit fontScale="70000" lnSpcReduction="20000"/>
          </a:bodyPr>
          <a:lstStyle/>
          <a:p>
            <a:r>
              <a:rPr lang="fr-FR" b="1" u="sng" dirty="0"/>
              <a:t>Membres de la direction de l’école</a:t>
            </a:r>
            <a:r>
              <a:rPr lang="fr-FR" b="1" dirty="0"/>
              <a:t> </a:t>
            </a:r>
            <a:endParaRPr lang="fr-CA" dirty="0"/>
          </a:p>
          <a:p>
            <a:pPr lvl="0"/>
            <a:r>
              <a:rPr lang="fr-FR" dirty="0"/>
              <a:t>Serge Lajoie, directeur</a:t>
            </a:r>
            <a:endParaRPr lang="fr-CA" dirty="0"/>
          </a:p>
          <a:p>
            <a:pPr lvl="0"/>
            <a:r>
              <a:rPr lang="fr-FR" dirty="0"/>
              <a:t>Catherine Fontaine, directrice adjointe</a:t>
            </a:r>
            <a:endParaRPr lang="fr-CA" dirty="0"/>
          </a:p>
          <a:p>
            <a:r>
              <a:rPr lang="fr-FR" b="1" u="sng" dirty="0"/>
              <a:t>Coordonnateur des concentrations</a:t>
            </a:r>
            <a:r>
              <a:rPr lang="fr-FR" b="1" dirty="0"/>
              <a:t> </a:t>
            </a:r>
            <a:endParaRPr lang="fr-CA" dirty="0"/>
          </a:p>
          <a:p>
            <a:pPr lvl="0"/>
            <a:r>
              <a:rPr lang="fr-FR" dirty="0"/>
              <a:t>Luc Dion, spécialiste en Éducation physique </a:t>
            </a:r>
            <a:endParaRPr lang="fr-CA" dirty="0"/>
          </a:p>
          <a:p>
            <a:r>
              <a:rPr lang="fr-FR" b="1" u="sng" dirty="0"/>
              <a:t>Hockey</a:t>
            </a:r>
            <a:r>
              <a:rPr lang="fr-FR" dirty="0"/>
              <a:t> </a:t>
            </a:r>
            <a:endParaRPr lang="fr-CA" dirty="0"/>
          </a:p>
          <a:p>
            <a:pPr lvl="0"/>
            <a:r>
              <a:rPr lang="fr-FR" dirty="0"/>
              <a:t>Simon St-Hilaire, directeur générale de Beauport</a:t>
            </a:r>
            <a:endParaRPr lang="fr-CA" dirty="0"/>
          </a:p>
          <a:p>
            <a:pPr lvl="1"/>
            <a:r>
              <a:rPr lang="fr-FR" b="1" dirty="0"/>
              <a:t>Coût de la concentration à l’école : 975 $</a:t>
            </a:r>
            <a:endParaRPr lang="fr-CA" dirty="0"/>
          </a:p>
          <a:p>
            <a:pPr lvl="1"/>
            <a:r>
              <a:rPr lang="fr-FR" dirty="0"/>
              <a:t>100 $ payable dans les 10 jours après l’acceptation et 875,00 $ payable en deux versements selon les dates émises.</a:t>
            </a:r>
            <a:endParaRPr lang="fr-CA" dirty="0"/>
          </a:p>
          <a:p>
            <a:r>
              <a:rPr lang="fr-FR" b="1" u="sng" dirty="0"/>
              <a:t>Danse</a:t>
            </a:r>
            <a:r>
              <a:rPr lang="fr-FR" b="1" dirty="0"/>
              <a:t> </a:t>
            </a:r>
            <a:endParaRPr lang="fr-CA" dirty="0"/>
          </a:p>
          <a:p>
            <a:pPr lvl="0"/>
            <a:r>
              <a:rPr lang="fr-FR" dirty="0"/>
              <a:t>Emmanuelle </a:t>
            </a:r>
            <a:r>
              <a:rPr lang="fr-FR" dirty="0" err="1"/>
              <a:t>Desgagnés</a:t>
            </a:r>
            <a:r>
              <a:rPr lang="fr-FR" dirty="0"/>
              <a:t> et Valérie Lavoie, directrices Studio QMDA </a:t>
            </a:r>
            <a:endParaRPr lang="fr-CA" dirty="0"/>
          </a:p>
          <a:p>
            <a:pPr lvl="1"/>
            <a:r>
              <a:rPr lang="fr-FR" b="1" dirty="0"/>
              <a:t>Coût de la concentration à l’école : 425$</a:t>
            </a:r>
            <a:endParaRPr lang="fr-CA" dirty="0"/>
          </a:p>
          <a:p>
            <a:pPr lvl="1"/>
            <a:r>
              <a:rPr lang="fr-FR" dirty="0"/>
              <a:t>100 $ payable dans les 10 jours après l’acceptation et 300,00 $ payable en deux versements selon les dates émises. </a:t>
            </a:r>
            <a:endParaRPr lang="fr-CA" dirty="0"/>
          </a:p>
          <a:p>
            <a:r>
              <a:rPr lang="fr-FR" b="1" u="sng" dirty="0"/>
              <a:t>Gymnastique</a:t>
            </a:r>
            <a:r>
              <a:rPr lang="fr-FR" b="1" dirty="0"/>
              <a:t> </a:t>
            </a:r>
            <a:endParaRPr lang="fr-CA" dirty="0"/>
          </a:p>
          <a:p>
            <a:pPr lvl="0"/>
            <a:r>
              <a:rPr lang="fr-FR" dirty="0"/>
              <a:t>Sylvain Genois, directeur technique de Québec Performances</a:t>
            </a:r>
            <a:endParaRPr lang="fr-CA" dirty="0"/>
          </a:p>
          <a:p>
            <a:pPr lvl="1"/>
            <a:r>
              <a:rPr lang="fr-FR" b="1" dirty="0"/>
              <a:t>Coût de la concentration à l’école : 975 $</a:t>
            </a:r>
            <a:r>
              <a:rPr lang="fr-FR" dirty="0"/>
              <a:t> </a:t>
            </a:r>
            <a:endParaRPr lang="fr-CA" dirty="0"/>
          </a:p>
          <a:p>
            <a:pPr lvl="1"/>
            <a:r>
              <a:rPr lang="fr-FR" dirty="0"/>
              <a:t>100 $ payable dans les 10 jours après l’acceptation et 875,00 $ payable en deux versements selon les dates émises</a:t>
            </a:r>
            <a:endParaRPr lang="fr-CA" dirty="0"/>
          </a:p>
        </p:txBody>
      </p:sp>
    </p:spTree>
    <p:extLst>
      <p:ext uri="{BB962C8B-B14F-4D97-AF65-F5344CB8AC3E}">
        <p14:creationId xmlns:p14="http://schemas.microsoft.com/office/powerpoint/2010/main" val="226229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2382C-9A8A-4B55-9156-DA40D9DE601C}"/>
              </a:ext>
            </a:extLst>
          </p:cNvPr>
          <p:cNvSpPr>
            <a:spLocks noGrp="1"/>
          </p:cNvSpPr>
          <p:nvPr>
            <p:ph type="title"/>
          </p:nvPr>
        </p:nvSpPr>
        <p:spPr>
          <a:xfrm>
            <a:off x="586188" y="229485"/>
            <a:ext cx="7202761" cy="587152"/>
          </a:xfrm>
        </p:spPr>
        <p:txBody>
          <a:bodyPr>
            <a:normAutofit/>
          </a:bodyPr>
          <a:lstStyle/>
          <a:p>
            <a:r>
              <a:rPr lang="fr-CA" sz="2800" b="1" dirty="0"/>
              <a:t>Suite</a:t>
            </a:r>
          </a:p>
        </p:txBody>
      </p:sp>
      <p:sp>
        <p:nvSpPr>
          <p:cNvPr id="3" name="Espace réservé du contenu 2">
            <a:extLst>
              <a:ext uri="{FF2B5EF4-FFF2-40B4-BE49-F238E27FC236}">
                <a16:creationId xmlns:a16="http://schemas.microsoft.com/office/drawing/2014/main" id="{0E9D7078-62D8-4AC5-9777-B87FE9207D51}"/>
              </a:ext>
            </a:extLst>
          </p:cNvPr>
          <p:cNvSpPr>
            <a:spLocks noGrp="1"/>
          </p:cNvSpPr>
          <p:nvPr>
            <p:ph idx="1"/>
          </p:nvPr>
        </p:nvSpPr>
        <p:spPr>
          <a:xfrm>
            <a:off x="586188" y="816637"/>
            <a:ext cx="7562801" cy="4844611"/>
          </a:xfrm>
        </p:spPr>
        <p:txBody>
          <a:bodyPr>
            <a:normAutofit fontScale="92500" lnSpcReduction="10000"/>
          </a:bodyPr>
          <a:lstStyle/>
          <a:p>
            <a:r>
              <a:rPr lang="fr-FR" b="1" u="sng" dirty="0"/>
              <a:t>Natation artistique</a:t>
            </a:r>
            <a:endParaRPr lang="fr-CA" dirty="0"/>
          </a:p>
          <a:p>
            <a:pPr lvl="0"/>
            <a:r>
              <a:rPr lang="fr-FR" dirty="0"/>
              <a:t>Chantal Vallières, directrice de Québec excellence synchro </a:t>
            </a:r>
            <a:endParaRPr lang="fr-CA" dirty="0"/>
          </a:p>
          <a:p>
            <a:pPr lvl="1"/>
            <a:r>
              <a:rPr lang="fr-FR" b="1" dirty="0"/>
              <a:t>Coût de la concentration à l’école : 975 $</a:t>
            </a:r>
            <a:endParaRPr lang="fr-CA" dirty="0"/>
          </a:p>
          <a:p>
            <a:pPr lvl="1"/>
            <a:r>
              <a:rPr lang="fr-FR" dirty="0"/>
              <a:t>100 $ payable dans les 10 jours après l’acceptation et 875,00 $ payable en deux versements selon les dates émises. </a:t>
            </a:r>
            <a:endParaRPr lang="fr-CA" dirty="0"/>
          </a:p>
          <a:p>
            <a:r>
              <a:rPr lang="fr-FR" b="1" u="sng" dirty="0"/>
              <a:t>Sport Équestre</a:t>
            </a:r>
            <a:r>
              <a:rPr lang="fr-FR" dirty="0"/>
              <a:t> </a:t>
            </a:r>
            <a:endParaRPr lang="fr-CA" dirty="0"/>
          </a:p>
          <a:p>
            <a:pPr lvl="0"/>
            <a:r>
              <a:rPr lang="fr-FR" dirty="0"/>
              <a:t>Hélène Laverdière, directrice du centre de performance équestre </a:t>
            </a:r>
            <a:endParaRPr lang="fr-CA" dirty="0"/>
          </a:p>
          <a:p>
            <a:pPr lvl="1"/>
            <a:r>
              <a:rPr lang="fr-FR" b="1" dirty="0"/>
              <a:t>Coût de la concentration à l’école : 975 $</a:t>
            </a:r>
            <a:r>
              <a:rPr lang="fr-FR" dirty="0"/>
              <a:t> </a:t>
            </a:r>
            <a:endParaRPr lang="fr-CA" dirty="0"/>
          </a:p>
          <a:p>
            <a:pPr lvl="1"/>
            <a:r>
              <a:rPr lang="fr-FR" dirty="0"/>
              <a:t>100 $ payable dans les 10 jours après l’acceptation et 875,00 $ payable en deux versements selon les dates émises. </a:t>
            </a:r>
            <a:endParaRPr lang="fr-CA" dirty="0"/>
          </a:p>
          <a:p>
            <a:r>
              <a:rPr lang="fr-FR" b="1" u="sng" dirty="0"/>
              <a:t>Tennis sur table</a:t>
            </a:r>
            <a:r>
              <a:rPr lang="fr-FR" dirty="0"/>
              <a:t> </a:t>
            </a:r>
            <a:endParaRPr lang="fr-CA" dirty="0"/>
          </a:p>
          <a:p>
            <a:pPr lvl="0"/>
            <a:r>
              <a:rPr lang="fr-FR" dirty="0"/>
              <a:t>Côme-Vincent Bernier, administrateur au Club de table Shops</a:t>
            </a:r>
            <a:endParaRPr lang="fr-CA" dirty="0"/>
          </a:p>
          <a:p>
            <a:pPr lvl="1"/>
            <a:r>
              <a:rPr lang="fr-FR" b="1" dirty="0"/>
              <a:t>Coût de la concentration à l’école : 975 $</a:t>
            </a:r>
            <a:endParaRPr lang="fr-CA" dirty="0"/>
          </a:p>
          <a:p>
            <a:pPr lvl="1"/>
            <a:r>
              <a:rPr lang="fr-FR" dirty="0"/>
              <a:t>100 $ payable dans les 10 jours après l’acceptation et 875,00 $ payable en deux versements selon les dates émises.</a:t>
            </a:r>
            <a:endParaRPr lang="fr-CA" dirty="0"/>
          </a:p>
          <a:p>
            <a:pPr marL="0" indent="0">
              <a:buNone/>
            </a:pPr>
            <a:endParaRPr lang="fr-CA" dirty="0"/>
          </a:p>
        </p:txBody>
      </p:sp>
    </p:spTree>
    <p:extLst>
      <p:ext uri="{BB962C8B-B14F-4D97-AF65-F5344CB8AC3E}">
        <p14:creationId xmlns:p14="http://schemas.microsoft.com/office/powerpoint/2010/main" val="277061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8D363-F015-482C-B980-F83AAAF8D13F}"/>
              </a:ext>
            </a:extLst>
          </p:cNvPr>
          <p:cNvSpPr>
            <a:spLocks noGrp="1"/>
          </p:cNvSpPr>
          <p:nvPr>
            <p:ph type="title"/>
          </p:nvPr>
        </p:nvSpPr>
        <p:spPr>
          <a:xfrm>
            <a:off x="609599" y="609600"/>
            <a:ext cx="6347713" cy="659160"/>
          </a:xfrm>
        </p:spPr>
        <p:txBody>
          <a:bodyPr/>
          <a:lstStyle/>
          <a:p>
            <a:r>
              <a:rPr lang="fr-CA" b="1" dirty="0"/>
              <a:t>Période des questions</a:t>
            </a:r>
          </a:p>
        </p:txBody>
      </p:sp>
      <p:sp>
        <p:nvSpPr>
          <p:cNvPr id="3" name="Espace réservé du contenu 2">
            <a:extLst>
              <a:ext uri="{FF2B5EF4-FFF2-40B4-BE49-F238E27FC236}">
                <a16:creationId xmlns:a16="http://schemas.microsoft.com/office/drawing/2014/main" id="{B2A99194-750D-4D8D-B9C7-315A7D78F943}"/>
              </a:ext>
            </a:extLst>
          </p:cNvPr>
          <p:cNvSpPr>
            <a:spLocks noGrp="1"/>
          </p:cNvSpPr>
          <p:nvPr>
            <p:ph idx="1"/>
          </p:nvPr>
        </p:nvSpPr>
        <p:spPr>
          <a:xfrm>
            <a:off x="609599" y="1268760"/>
            <a:ext cx="7924802" cy="4772603"/>
          </a:xfrm>
        </p:spPr>
        <p:txBody>
          <a:bodyPr/>
          <a:lstStyle/>
          <a:p>
            <a:pPr marL="0" indent="0">
              <a:buNone/>
            </a:pPr>
            <a:endParaRPr lang="fr-CA" i="1" dirty="0">
              <a:solidFill>
                <a:srgbClr val="0070C0"/>
              </a:solidFill>
              <a:effectLst>
                <a:outerShdw blurRad="38100" dist="38100" dir="2700000" algn="tl">
                  <a:srgbClr val="000000">
                    <a:alpha val="43137"/>
                  </a:srgbClr>
                </a:outerShdw>
              </a:effectLst>
            </a:endParaRPr>
          </a:p>
          <a:p>
            <a:pPr marL="0" indent="0">
              <a:buNone/>
            </a:pPr>
            <a:endParaRPr lang="fr-CA" i="1" dirty="0">
              <a:solidFill>
                <a:srgbClr val="0070C0"/>
              </a:solidFill>
              <a:effectLst>
                <a:outerShdw blurRad="38100" dist="38100" dir="2700000" algn="tl">
                  <a:srgbClr val="000000">
                    <a:alpha val="43137"/>
                  </a:srgbClr>
                </a:outerShdw>
              </a:effectLst>
            </a:endParaRPr>
          </a:p>
          <a:p>
            <a:pPr marL="0" indent="0">
              <a:buNone/>
            </a:pPr>
            <a:r>
              <a:rPr lang="fr-CA" i="1" dirty="0">
                <a:solidFill>
                  <a:srgbClr val="0070C0"/>
                </a:solidFill>
                <a:effectLst>
                  <a:outerShdw blurRad="38100" dist="38100" dir="2700000" algn="tl">
                    <a:srgbClr val="000000">
                      <a:alpha val="43137"/>
                    </a:srgbClr>
                  </a:outerShdw>
                </a:effectLst>
              </a:rPr>
              <a:t>		A l’école de la Farandole, on vit ses passions</a:t>
            </a:r>
          </a:p>
        </p:txBody>
      </p:sp>
    </p:spTree>
    <p:extLst>
      <p:ext uri="{BB962C8B-B14F-4D97-AF65-F5344CB8AC3E}">
        <p14:creationId xmlns:p14="http://schemas.microsoft.com/office/powerpoint/2010/main" val="260421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29EB3-794F-4773-9D85-C1A5B7A5832F}"/>
              </a:ext>
            </a:extLst>
          </p:cNvPr>
          <p:cNvSpPr>
            <a:spLocks noGrp="1"/>
          </p:cNvSpPr>
          <p:nvPr>
            <p:ph type="title"/>
          </p:nvPr>
        </p:nvSpPr>
        <p:spPr>
          <a:xfrm>
            <a:off x="609599" y="609599"/>
            <a:ext cx="6347713" cy="1595263"/>
          </a:xfrm>
        </p:spPr>
        <p:txBody>
          <a:bodyPr>
            <a:normAutofit fontScale="90000"/>
          </a:bodyPr>
          <a:lstStyle/>
          <a:p>
            <a:r>
              <a:rPr lang="fr-CA" b="1" dirty="0"/>
              <a:t>Soirée Portes-ouvertes</a:t>
            </a:r>
            <a:br>
              <a:rPr lang="fr-CA" b="1" dirty="0"/>
            </a:br>
            <a:r>
              <a:rPr lang="fr-CA" b="1" dirty="0"/>
              <a:t>Concentrations sportives 2023-2024</a:t>
            </a:r>
          </a:p>
        </p:txBody>
      </p:sp>
      <p:sp>
        <p:nvSpPr>
          <p:cNvPr id="3" name="Espace réservé du contenu 2">
            <a:extLst>
              <a:ext uri="{FF2B5EF4-FFF2-40B4-BE49-F238E27FC236}">
                <a16:creationId xmlns:a16="http://schemas.microsoft.com/office/drawing/2014/main" id="{22C96D87-7D4E-4265-81EB-F75CEF5E748F}"/>
              </a:ext>
            </a:extLst>
          </p:cNvPr>
          <p:cNvSpPr>
            <a:spLocks noGrp="1"/>
          </p:cNvSpPr>
          <p:nvPr>
            <p:ph idx="1"/>
          </p:nvPr>
        </p:nvSpPr>
        <p:spPr>
          <a:xfrm>
            <a:off x="2051719" y="2204863"/>
            <a:ext cx="4905593" cy="2304257"/>
          </a:xfrm>
        </p:spPr>
        <p:txBody>
          <a:bodyPr>
            <a:noAutofit/>
          </a:bodyPr>
          <a:lstStyle/>
          <a:p>
            <a:r>
              <a:rPr lang="fr-CA" sz="3200" dirty="0"/>
              <a:t>Hockey</a:t>
            </a:r>
          </a:p>
          <a:p>
            <a:r>
              <a:rPr lang="fr-CA" sz="3200" dirty="0"/>
              <a:t>Danse</a:t>
            </a:r>
          </a:p>
          <a:p>
            <a:r>
              <a:rPr lang="fr-CA" sz="3200" dirty="0"/>
              <a:t>Sport équestre</a:t>
            </a:r>
          </a:p>
          <a:p>
            <a:r>
              <a:rPr lang="fr-CA" sz="3200" dirty="0"/>
              <a:t>Gymnastique</a:t>
            </a:r>
          </a:p>
          <a:p>
            <a:r>
              <a:rPr lang="fr-CA" sz="3200" dirty="0"/>
              <a:t>Tennis de table</a:t>
            </a:r>
          </a:p>
          <a:p>
            <a:r>
              <a:rPr lang="fr-CA" sz="3200" dirty="0"/>
              <a:t>Natation artistique</a:t>
            </a:r>
          </a:p>
          <a:p>
            <a:endParaRPr lang="fr-CA" sz="3200" dirty="0"/>
          </a:p>
        </p:txBody>
      </p:sp>
    </p:spTree>
    <p:extLst>
      <p:ext uri="{BB962C8B-B14F-4D97-AF65-F5344CB8AC3E}">
        <p14:creationId xmlns:p14="http://schemas.microsoft.com/office/powerpoint/2010/main" val="218550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EC8636-0592-4C30-B3C0-E27FC6AA0E08}"/>
              </a:ext>
            </a:extLst>
          </p:cNvPr>
          <p:cNvSpPr>
            <a:spLocks noGrp="1"/>
          </p:cNvSpPr>
          <p:nvPr>
            <p:ph type="title"/>
          </p:nvPr>
        </p:nvSpPr>
        <p:spPr>
          <a:xfrm>
            <a:off x="623988" y="346096"/>
            <a:ext cx="6347713" cy="803176"/>
          </a:xfrm>
        </p:spPr>
        <p:txBody>
          <a:bodyPr>
            <a:normAutofit fontScale="90000"/>
          </a:bodyPr>
          <a:lstStyle/>
          <a:p>
            <a:r>
              <a:rPr lang="fr-CA" b="1" dirty="0"/>
              <a:t>Notre mission et nos objectifs</a:t>
            </a:r>
          </a:p>
        </p:txBody>
      </p:sp>
      <p:sp>
        <p:nvSpPr>
          <p:cNvPr id="3" name="Espace réservé du contenu 2">
            <a:extLst>
              <a:ext uri="{FF2B5EF4-FFF2-40B4-BE49-F238E27FC236}">
                <a16:creationId xmlns:a16="http://schemas.microsoft.com/office/drawing/2014/main" id="{26EBE266-3C97-4A83-AF61-3DD00887C996}"/>
              </a:ext>
            </a:extLst>
          </p:cNvPr>
          <p:cNvSpPr>
            <a:spLocks noGrp="1"/>
          </p:cNvSpPr>
          <p:nvPr>
            <p:ph idx="1"/>
          </p:nvPr>
        </p:nvSpPr>
        <p:spPr>
          <a:xfrm>
            <a:off x="609599" y="1412776"/>
            <a:ext cx="6347714" cy="4628587"/>
          </a:xfrm>
        </p:spPr>
        <p:txBody>
          <a:bodyPr>
            <a:normAutofit fontScale="77500" lnSpcReduction="20000"/>
          </a:bodyPr>
          <a:lstStyle/>
          <a:p>
            <a:r>
              <a:rPr lang="fr-FR" dirty="0"/>
              <a:t>Le projet « concentration sportive » de l’école de la Farandole permet à des élèves de 3</a:t>
            </a:r>
            <a:r>
              <a:rPr lang="fr-FR" baseline="30000" dirty="0"/>
              <a:t>e</a:t>
            </a:r>
            <a:r>
              <a:rPr lang="fr-FR" dirty="0"/>
              <a:t>,4</a:t>
            </a:r>
            <a:r>
              <a:rPr lang="fr-FR" baseline="30000" dirty="0"/>
              <a:t>e</a:t>
            </a:r>
            <a:r>
              <a:rPr lang="fr-FR" dirty="0"/>
              <a:t>, 5</a:t>
            </a:r>
            <a:r>
              <a:rPr lang="fr-FR" baseline="30000" dirty="0"/>
              <a:t>e</a:t>
            </a:r>
            <a:r>
              <a:rPr lang="fr-FR" dirty="0"/>
              <a:t> et 6</a:t>
            </a:r>
            <a:r>
              <a:rPr lang="fr-FR" baseline="30000" dirty="0"/>
              <a:t>e</a:t>
            </a:r>
            <a:r>
              <a:rPr lang="fr-FR" dirty="0"/>
              <a:t> année de développer une formation spécifique à leur sport qui est intégré au programme scolaire régulier.</a:t>
            </a:r>
            <a:endParaRPr lang="fr-CA" dirty="0"/>
          </a:p>
          <a:p>
            <a:r>
              <a:rPr lang="fr-CA" b="1" dirty="0"/>
              <a:t>Concrètement, les objectifs de nos concentrations sportives sont de:</a:t>
            </a:r>
            <a:endParaRPr lang="fr-CA" dirty="0"/>
          </a:p>
          <a:p>
            <a:pPr lvl="1"/>
            <a:r>
              <a:rPr lang="fr-CA" b="1" dirty="0"/>
              <a:t>Favoriser </a:t>
            </a:r>
            <a:r>
              <a:rPr lang="fr-CA" dirty="0"/>
              <a:t>la réussite des filles et des garçons (motivation scolaire);</a:t>
            </a:r>
          </a:p>
          <a:p>
            <a:r>
              <a:rPr lang="fr-CA" sz="800" dirty="0"/>
              <a:t> </a:t>
            </a:r>
            <a:endParaRPr lang="fr-CA" sz="3600" dirty="0"/>
          </a:p>
          <a:p>
            <a:pPr lvl="1"/>
            <a:r>
              <a:rPr lang="fr-CA" b="1" dirty="0"/>
              <a:t>Développer </a:t>
            </a:r>
            <a:r>
              <a:rPr lang="fr-CA" dirty="0"/>
              <a:t>un sentiment d’appartenance;</a:t>
            </a:r>
          </a:p>
          <a:p>
            <a:r>
              <a:rPr lang="fr-CA" sz="800" dirty="0"/>
              <a:t> </a:t>
            </a:r>
            <a:endParaRPr lang="fr-CA" sz="3600" dirty="0"/>
          </a:p>
          <a:p>
            <a:pPr lvl="1"/>
            <a:r>
              <a:rPr lang="fr-CA" b="1" dirty="0"/>
              <a:t>Développer</a:t>
            </a:r>
            <a:r>
              <a:rPr lang="fr-CA" dirty="0"/>
              <a:t> l’autonomie;</a:t>
            </a:r>
          </a:p>
          <a:p>
            <a:r>
              <a:rPr lang="fr-CA" sz="800" dirty="0"/>
              <a:t> </a:t>
            </a:r>
            <a:endParaRPr lang="fr-CA" sz="3600" dirty="0"/>
          </a:p>
          <a:p>
            <a:pPr lvl="1"/>
            <a:r>
              <a:rPr lang="fr-CA" b="1" dirty="0"/>
              <a:t>Offrir </a:t>
            </a:r>
            <a:r>
              <a:rPr lang="fr-CA" dirty="0"/>
              <a:t>aux élèves un milieu de vie dynamique;</a:t>
            </a:r>
          </a:p>
          <a:p>
            <a:r>
              <a:rPr lang="fr-CA" sz="800" dirty="0"/>
              <a:t> </a:t>
            </a:r>
            <a:endParaRPr lang="fr-CA" sz="3600" dirty="0"/>
          </a:p>
          <a:p>
            <a:pPr lvl="1"/>
            <a:r>
              <a:rPr lang="fr-CA" b="1" dirty="0"/>
              <a:t>Développer</a:t>
            </a:r>
            <a:r>
              <a:rPr lang="fr-CA" dirty="0"/>
              <a:t> de saines habitudes de vie;</a:t>
            </a:r>
          </a:p>
          <a:p>
            <a:r>
              <a:rPr lang="fr-CA" sz="800" dirty="0"/>
              <a:t> </a:t>
            </a:r>
            <a:endParaRPr lang="fr-CA" sz="3600" dirty="0"/>
          </a:p>
          <a:p>
            <a:pPr lvl="1"/>
            <a:r>
              <a:rPr lang="fr-CA" b="1" dirty="0"/>
              <a:t>Favoriser </a:t>
            </a:r>
            <a:r>
              <a:rPr lang="fr-CA" dirty="0"/>
              <a:t>le passement de soi;</a:t>
            </a:r>
          </a:p>
          <a:p>
            <a:r>
              <a:rPr lang="fr-CA" sz="800" dirty="0"/>
              <a:t> </a:t>
            </a:r>
            <a:endParaRPr lang="fr-CA" sz="3600" dirty="0"/>
          </a:p>
          <a:p>
            <a:pPr lvl="1"/>
            <a:r>
              <a:rPr lang="fr-CA" b="1" dirty="0"/>
              <a:t>Développer</a:t>
            </a:r>
            <a:r>
              <a:rPr lang="fr-CA" dirty="0"/>
              <a:t> chez l’athlète un haut niveau de performance dans sa pratique sportive.</a:t>
            </a:r>
          </a:p>
          <a:p>
            <a:endParaRPr lang="fr-CA" dirty="0"/>
          </a:p>
        </p:txBody>
      </p:sp>
      <p:pic>
        <p:nvPicPr>
          <p:cNvPr id="4" name="Image 3">
            <a:extLst>
              <a:ext uri="{FF2B5EF4-FFF2-40B4-BE49-F238E27FC236}">
                <a16:creationId xmlns:a16="http://schemas.microsoft.com/office/drawing/2014/main" id="{A79CD022-81F4-4D2A-946D-17D602E161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1148" y="2742960"/>
            <a:ext cx="2952328" cy="1968219"/>
          </a:xfrm>
          <a:prstGeom prst="rect">
            <a:avLst/>
          </a:prstGeom>
        </p:spPr>
      </p:pic>
    </p:spTree>
    <p:extLst>
      <p:ext uri="{BB962C8B-B14F-4D97-AF65-F5344CB8AC3E}">
        <p14:creationId xmlns:p14="http://schemas.microsoft.com/office/powerpoint/2010/main" val="376732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2D3D7-D399-4AB4-8C04-65AD4FD3CD17}"/>
              </a:ext>
            </a:extLst>
          </p:cNvPr>
          <p:cNvSpPr>
            <a:spLocks noGrp="1"/>
          </p:cNvSpPr>
          <p:nvPr>
            <p:ph type="title"/>
          </p:nvPr>
        </p:nvSpPr>
        <p:spPr>
          <a:xfrm>
            <a:off x="609599" y="609600"/>
            <a:ext cx="7346777" cy="947192"/>
          </a:xfrm>
        </p:spPr>
        <p:txBody>
          <a:bodyPr>
            <a:normAutofit fontScale="90000"/>
          </a:bodyPr>
          <a:lstStyle/>
          <a:p>
            <a:r>
              <a:rPr lang="fr-CA" b="1" dirty="0"/>
              <a:t>En s’inscrivant en concentration sportive à la Farandole</a:t>
            </a:r>
            <a:br>
              <a:rPr lang="fr-CA" dirty="0"/>
            </a:br>
            <a:endParaRPr lang="fr-CA" dirty="0"/>
          </a:p>
        </p:txBody>
      </p:sp>
      <p:sp>
        <p:nvSpPr>
          <p:cNvPr id="3" name="Espace réservé du contenu 2">
            <a:extLst>
              <a:ext uri="{FF2B5EF4-FFF2-40B4-BE49-F238E27FC236}">
                <a16:creationId xmlns:a16="http://schemas.microsoft.com/office/drawing/2014/main" id="{4A71661D-1500-4A87-ACC5-5BFABAAFE535}"/>
              </a:ext>
            </a:extLst>
          </p:cNvPr>
          <p:cNvSpPr>
            <a:spLocks noGrp="1"/>
          </p:cNvSpPr>
          <p:nvPr>
            <p:ph sz="quarter" idx="13"/>
          </p:nvPr>
        </p:nvSpPr>
        <p:spPr>
          <a:xfrm>
            <a:off x="621039" y="1988840"/>
            <a:ext cx="6400800" cy="4608512"/>
          </a:xfrm>
        </p:spPr>
        <p:txBody>
          <a:bodyPr>
            <a:normAutofit lnSpcReduction="10000"/>
          </a:bodyPr>
          <a:lstStyle/>
          <a:p>
            <a:pPr lvl="1"/>
            <a:r>
              <a:rPr lang="fr-CA" sz="2200" dirty="0"/>
              <a:t>Votre enfant sera amené à développer des valeurs liées au respect (respect de soi, respect des autres, respect de l’environnement).</a:t>
            </a:r>
          </a:p>
          <a:p>
            <a:pPr lvl="1"/>
            <a:r>
              <a:rPr lang="fr-CA" sz="2200" dirty="0"/>
              <a:t>Votre enfant apprendra à développer également son estime de soi (sentiment d’appartenance, bonne vision de soi, sentiment de compétence, sentiment de sécurité). </a:t>
            </a:r>
          </a:p>
          <a:p>
            <a:pPr lvl="1"/>
            <a:r>
              <a:rPr lang="fr-CA" sz="2200" dirty="0"/>
              <a:t>Votre enfant développera le goût de réussir et sera appelé à cultiver sa motivation pour le travail scolaire bien fait.</a:t>
            </a:r>
          </a:p>
          <a:p>
            <a:pPr marL="0" indent="0">
              <a:buNone/>
            </a:pPr>
            <a:r>
              <a:rPr lang="fr-CA" b="1" dirty="0"/>
              <a:t> </a:t>
            </a:r>
          </a:p>
          <a:p>
            <a:endParaRPr lang="fr-CA" dirty="0"/>
          </a:p>
          <a:p>
            <a:endParaRPr lang="fr-CA" dirty="0"/>
          </a:p>
          <a:p>
            <a:pPr marL="0" indent="0">
              <a:buNone/>
            </a:pPr>
            <a:endParaRPr lang="fr-CA" dirty="0"/>
          </a:p>
        </p:txBody>
      </p:sp>
    </p:spTree>
    <p:extLst>
      <p:ext uri="{BB962C8B-B14F-4D97-AF65-F5344CB8AC3E}">
        <p14:creationId xmlns:p14="http://schemas.microsoft.com/office/powerpoint/2010/main" val="240514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ECF3D-5608-B2D6-03D9-AA4C3AF549DE}"/>
              </a:ext>
            </a:extLst>
          </p:cNvPr>
          <p:cNvSpPr>
            <a:spLocks noGrp="1"/>
          </p:cNvSpPr>
          <p:nvPr>
            <p:ph type="title"/>
          </p:nvPr>
        </p:nvSpPr>
        <p:spPr>
          <a:xfrm>
            <a:off x="609599" y="609600"/>
            <a:ext cx="6347713" cy="659160"/>
          </a:xfrm>
        </p:spPr>
        <p:txBody>
          <a:bodyPr>
            <a:normAutofit fontScale="90000"/>
          </a:bodyPr>
          <a:lstStyle/>
          <a:p>
            <a:r>
              <a:rPr lang="fr-CA" sz="2000" b="1" i="0" u="none" strike="noStrike" baseline="0" dirty="0">
                <a:solidFill>
                  <a:srgbClr val="000000"/>
                </a:solidFill>
                <a:latin typeface="Calibri" panose="020F0502020204030204" pitchFamily="34" charset="0"/>
              </a:rPr>
              <a:t>Les règlements aux programmes de concentrations sportives</a:t>
            </a:r>
            <a:r>
              <a:rPr lang="fr-CA" sz="2000" dirty="0">
                <a:solidFill>
                  <a:srgbClr val="000000"/>
                </a:solidFill>
                <a:latin typeface="Calibri" panose="020F0502020204030204" pitchFamily="34" charset="0"/>
              </a:rPr>
              <a:t>   </a:t>
            </a:r>
            <a:r>
              <a:rPr lang="fr-CA" sz="2000" b="1" i="0" u="none" strike="noStrike" baseline="0" dirty="0">
                <a:solidFill>
                  <a:srgbClr val="000000"/>
                </a:solidFill>
                <a:latin typeface="Calibri" panose="020F0502020204030204" pitchFamily="34" charset="0"/>
              </a:rPr>
              <a:t>Année scolaire 2023-2024</a:t>
            </a:r>
            <a:br>
              <a:rPr lang="fr-CA" sz="2000" b="0" i="0" u="none" strike="noStrike" baseline="0" dirty="0">
                <a:solidFill>
                  <a:srgbClr val="000000"/>
                </a:solidFill>
                <a:latin typeface="Calibri" panose="020F0502020204030204" pitchFamily="34" charset="0"/>
              </a:rPr>
            </a:br>
            <a:r>
              <a:rPr lang="fr-CA" sz="2700" dirty="0"/>
              <a:t> </a:t>
            </a:r>
            <a:br>
              <a:rPr lang="fr-CA" dirty="0"/>
            </a:br>
            <a:endParaRPr lang="fr-CA" dirty="0"/>
          </a:p>
        </p:txBody>
      </p:sp>
      <p:sp>
        <p:nvSpPr>
          <p:cNvPr id="3" name="Espace réservé du contenu 2">
            <a:extLst>
              <a:ext uri="{FF2B5EF4-FFF2-40B4-BE49-F238E27FC236}">
                <a16:creationId xmlns:a16="http://schemas.microsoft.com/office/drawing/2014/main" id="{065BC560-5D44-C7B8-67DA-05C554DEB6F8}"/>
              </a:ext>
            </a:extLst>
          </p:cNvPr>
          <p:cNvSpPr>
            <a:spLocks noGrp="1"/>
          </p:cNvSpPr>
          <p:nvPr>
            <p:ph sz="quarter" idx="13"/>
          </p:nvPr>
        </p:nvSpPr>
        <p:spPr>
          <a:xfrm>
            <a:off x="467545" y="1268760"/>
            <a:ext cx="8066856" cy="5328592"/>
          </a:xfrm>
        </p:spPr>
        <p:txBody>
          <a:bodyPr>
            <a:normAutofit fontScale="85000" lnSpcReduction="20000"/>
          </a:bodyPr>
          <a:lstStyle/>
          <a:p>
            <a:pPr algn="l"/>
            <a:endParaRPr lang="fr-CA" sz="1800" b="0" i="0" u="none" strike="noStrike" baseline="0" dirty="0">
              <a:solidFill>
                <a:srgbClr val="000000"/>
              </a:solidFill>
              <a:latin typeface="Calibri" panose="020F0502020204030204" pitchFamily="34" charset="0"/>
            </a:endParaRPr>
          </a:p>
          <a:p>
            <a:r>
              <a:rPr lang="fr-CA" sz="1800" b="1" i="0" u="none" strike="noStrike" baseline="0" dirty="0">
                <a:solidFill>
                  <a:srgbClr val="000000"/>
                </a:solidFill>
                <a:latin typeface="Calibri" panose="020F0502020204030204" pitchFamily="34" charset="0"/>
              </a:rPr>
              <a:t>Accéder au programme de concentrations sportives </a:t>
            </a:r>
            <a:r>
              <a:rPr lang="fr-CA" sz="1800" b="0" i="0" u="none" strike="noStrike" baseline="0" dirty="0">
                <a:solidFill>
                  <a:srgbClr val="000000"/>
                </a:solidFill>
                <a:latin typeface="Calibri" panose="020F0502020204030204" pitchFamily="34" charset="0"/>
              </a:rPr>
              <a:t>de l’école de la Farandole est </a:t>
            </a:r>
            <a:r>
              <a:rPr lang="fr-CA" sz="1800" b="1" i="0" u="none" strike="noStrike" baseline="0" dirty="0">
                <a:solidFill>
                  <a:srgbClr val="000000"/>
                </a:solidFill>
                <a:latin typeface="Calibri" panose="020F0502020204030204" pitchFamily="34" charset="0"/>
              </a:rPr>
              <a:t>un privilège </a:t>
            </a:r>
            <a:r>
              <a:rPr lang="fr-CA" sz="1800" b="0" i="0" u="none" strike="noStrike" baseline="0" dirty="0">
                <a:solidFill>
                  <a:srgbClr val="000000"/>
                </a:solidFill>
                <a:latin typeface="Calibri" panose="020F0502020204030204" pitchFamily="34" charset="0"/>
              </a:rPr>
              <a:t>et nous insistons sur le fait qu’il est primordial que chaque élève-athlète en soit conscient et agisse en conséquence. </a:t>
            </a:r>
          </a:p>
          <a:p>
            <a:r>
              <a:rPr lang="fr-CA" sz="1800" b="1" i="0" u="none" strike="noStrike" baseline="0" dirty="0">
                <a:solidFill>
                  <a:srgbClr val="000000"/>
                </a:solidFill>
                <a:latin typeface="Calibri" panose="020F0502020204030204" pitchFamily="34" charset="0"/>
              </a:rPr>
              <a:t>A l’école de la Farandole nous avons de beaux programmes de sport et nous privilégions aussi tout autant la réussite scolaire. </a:t>
            </a:r>
            <a:r>
              <a:rPr lang="fr-CA" sz="1800" b="0" i="0" u="none" strike="noStrike" baseline="0" dirty="0">
                <a:solidFill>
                  <a:srgbClr val="000000"/>
                </a:solidFill>
                <a:latin typeface="Calibri" panose="020F0502020204030204" pitchFamily="34" charset="0"/>
              </a:rPr>
              <a:t>Ce principe fondamental nous sert pour prendre des décisions en ce qui concerne les normes d’admission de nos élèves et la continuité de ceux-ci dans nos programmes de Sport-étude. </a:t>
            </a:r>
          </a:p>
          <a:p>
            <a:r>
              <a:rPr lang="fr-CA" sz="1800" b="1" i="0" u="none" strike="noStrike" baseline="0" dirty="0">
                <a:solidFill>
                  <a:srgbClr val="000000"/>
                </a:solidFill>
                <a:latin typeface="Calibri" panose="020F0502020204030204" pitchFamily="34" charset="0"/>
              </a:rPr>
              <a:t>Conséquemment, nous nous attendons que l’élève-athlète s’engage avec sérieux et autonomie dans nos programmes</a:t>
            </a:r>
            <a:r>
              <a:rPr lang="fr-CA" sz="1800" b="0" i="0" u="none" strike="noStrike" baseline="0" dirty="0">
                <a:solidFill>
                  <a:srgbClr val="000000"/>
                </a:solidFill>
                <a:latin typeface="Calibri" panose="020F0502020204030204" pitchFamily="34" charset="0"/>
              </a:rPr>
              <a:t>. Tout élève-athlète ayant des difficultés scolaires, des difficultés comportementales ou des problèmes à respecter les règlements pourrait d’être transféré au programme général du régulier. </a:t>
            </a:r>
          </a:p>
          <a:p>
            <a:r>
              <a:rPr lang="fr-CA" sz="1800" b="1" i="0" u="none" strike="noStrike" baseline="0" dirty="0">
                <a:solidFill>
                  <a:srgbClr val="000000"/>
                </a:solidFill>
                <a:latin typeface="Calibri" panose="020F0502020204030204" pitchFamily="34" charset="0"/>
              </a:rPr>
              <a:t>Le personnel de l’école la Farandole ainsi que les partenaires sportifs veillent à faire appliquer les règlements établis pour assurer le bon fonctionnement du programme</a:t>
            </a:r>
            <a:r>
              <a:rPr lang="fr-CA" sz="1800" b="0" i="0" u="none" strike="noStrike" baseline="0" dirty="0">
                <a:solidFill>
                  <a:srgbClr val="000000"/>
                </a:solidFill>
                <a:latin typeface="Calibri" panose="020F0502020204030204" pitchFamily="34" charset="0"/>
              </a:rPr>
              <a:t>, pour la sécurité des athlètes et pour que chacun puisse vivre une expérience positive et enrichissante. L’attitude et le comportement de l’élève doivent être positifs et engagés tant à l’école qu’à son sport. </a:t>
            </a:r>
          </a:p>
          <a:p>
            <a:r>
              <a:rPr lang="fr-CA" sz="1800" b="1" i="0" u="none" strike="noStrike" baseline="0" dirty="0">
                <a:solidFill>
                  <a:srgbClr val="000000"/>
                </a:solidFill>
                <a:latin typeface="Calibri" panose="020F0502020204030204" pitchFamily="34" charset="0"/>
              </a:rPr>
              <a:t>Les adultes responsables du bon fonctionnement des concentrations sportives peuvent prendre la décision que l’élève soit présent à l’école au lieu de participer aux activités sportives pour des raisons telles que : retard dans les apprentissages ou les travaux, comportement inadéquat, absences, etc.). </a:t>
            </a:r>
          </a:p>
          <a:p>
            <a:r>
              <a:rPr lang="fr-CA" sz="1800" b="0" i="0" u="none" strike="noStrike" baseline="0" dirty="0">
                <a:solidFill>
                  <a:srgbClr val="000000"/>
                </a:solidFill>
                <a:latin typeface="Calibri" panose="020F0502020204030204" pitchFamily="34" charset="0"/>
              </a:rPr>
              <a:t>La reconnaissance d’un manquement majeur entraînera automatiquement la perte d’une période de sport, le temps perdu étant déterminé par les intervenants de l’école. </a:t>
            </a:r>
            <a:r>
              <a:rPr lang="fr-CA" sz="1800" b="1" i="0" u="none" strike="noStrike" baseline="0" dirty="0">
                <a:solidFill>
                  <a:srgbClr val="000000"/>
                </a:solidFill>
                <a:latin typeface="Calibri" panose="020F0502020204030204" pitchFamily="34" charset="0"/>
              </a:rPr>
              <a:t> </a:t>
            </a:r>
            <a:endParaRPr lang="fr-CA"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6073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D2A57-E24A-4167-AAB3-D0F6CF4E0FF9}"/>
              </a:ext>
            </a:extLst>
          </p:cNvPr>
          <p:cNvSpPr>
            <a:spLocks noGrp="1"/>
          </p:cNvSpPr>
          <p:nvPr>
            <p:ph type="title"/>
          </p:nvPr>
        </p:nvSpPr>
        <p:spPr>
          <a:xfrm>
            <a:off x="609599" y="332656"/>
            <a:ext cx="6347713" cy="792088"/>
          </a:xfrm>
        </p:spPr>
        <p:txBody>
          <a:bodyPr>
            <a:normAutofit fontScale="90000"/>
          </a:bodyPr>
          <a:lstStyle/>
          <a:p>
            <a:r>
              <a:rPr lang="fr-CA" b="1" dirty="0"/>
              <a:t>Structure de nos programmes</a:t>
            </a:r>
          </a:p>
        </p:txBody>
      </p:sp>
      <p:sp>
        <p:nvSpPr>
          <p:cNvPr id="3" name="Espace réservé du contenu 2">
            <a:extLst>
              <a:ext uri="{FF2B5EF4-FFF2-40B4-BE49-F238E27FC236}">
                <a16:creationId xmlns:a16="http://schemas.microsoft.com/office/drawing/2014/main" id="{B544922F-0643-4B4C-86C5-EAEF326E7921}"/>
              </a:ext>
            </a:extLst>
          </p:cNvPr>
          <p:cNvSpPr>
            <a:spLocks noGrp="1"/>
          </p:cNvSpPr>
          <p:nvPr>
            <p:ph sz="quarter" idx="13"/>
          </p:nvPr>
        </p:nvSpPr>
        <p:spPr>
          <a:xfrm>
            <a:off x="467544" y="908720"/>
            <a:ext cx="8280920" cy="4464496"/>
          </a:xfrm>
        </p:spPr>
        <p:txBody>
          <a:bodyPr>
            <a:normAutofit/>
          </a:bodyPr>
          <a:lstStyle/>
          <a:p>
            <a:pPr marL="0" indent="0">
              <a:buNone/>
            </a:pPr>
            <a:r>
              <a:rPr lang="fr-CA" dirty="0"/>
              <a:t>Les programmes de concentration visent à offrir à des élèves de 3</a:t>
            </a:r>
            <a:r>
              <a:rPr lang="fr-CA" baseline="30000" dirty="0"/>
              <a:t>e</a:t>
            </a:r>
            <a:r>
              <a:rPr lang="fr-CA" dirty="0"/>
              <a:t>, 4</a:t>
            </a:r>
            <a:r>
              <a:rPr lang="fr-CA" baseline="30000" dirty="0"/>
              <a:t>e</a:t>
            </a:r>
            <a:r>
              <a:rPr lang="fr-CA" dirty="0"/>
              <a:t>, 5</a:t>
            </a:r>
            <a:r>
              <a:rPr lang="fr-CA" baseline="30000" dirty="0"/>
              <a:t>e</a:t>
            </a:r>
            <a:r>
              <a:rPr lang="fr-CA" dirty="0"/>
              <a:t> et 6</a:t>
            </a:r>
            <a:r>
              <a:rPr lang="fr-CA" baseline="30000" dirty="0"/>
              <a:t>e</a:t>
            </a:r>
            <a:r>
              <a:rPr lang="fr-CA" dirty="0"/>
              <a:t> année du Centre de services scolaire des Premières-Seigneuries, la possibilité de concilier harmonieusement leurs études et une spécialité sportive. </a:t>
            </a:r>
          </a:p>
          <a:p>
            <a:pPr marL="0" indent="0">
              <a:buNone/>
            </a:pPr>
            <a:r>
              <a:rPr lang="fr-CA" dirty="0"/>
              <a:t>Tous les entrainements ont lieu dans le cadre du calendrier scolaire :</a:t>
            </a:r>
          </a:p>
          <a:p>
            <a:pPr lvl="0"/>
            <a:r>
              <a:rPr lang="fr-CA" dirty="0"/>
              <a:t>La grille des matières est la même pour les élèves inscrits en concentration sportive que pour les élèves du régulier (à l’exception des concentrations Gymnastique, Natation et Sport équestre);</a:t>
            </a:r>
          </a:p>
          <a:p>
            <a:pPr lvl="0"/>
            <a:r>
              <a:rPr lang="fr-CA" dirty="0"/>
              <a:t>Il en est de même pour la participation aux sorties éducatives, pour l’accès aux services professionnels de l’école, l’orthopédagogie, les TES, les mesures d’appuis – soutien pédagogique – et le service de garde (SDG) de l’école.</a:t>
            </a:r>
          </a:p>
          <a:p>
            <a:endParaRPr lang="fr-CA" dirty="0"/>
          </a:p>
        </p:txBody>
      </p:sp>
      <p:pic>
        <p:nvPicPr>
          <p:cNvPr id="4" name="Image 3">
            <a:extLst>
              <a:ext uri="{FF2B5EF4-FFF2-40B4-BE49-F238E27FC236}">
                <a16:creationId xmlns:a16="http://schemas.microsoft.com/office/drawing/2014/main" id="{5928A612-BD82-4C53-82CD-308CCB8DA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869160"/>
            <a:ext cx="2420044" cy="1800200"/>
          </a:xfrm>
          <a:prstGeom prst="rect">
            <a:avLst/>
          </a:prstGeom>
        </p:spPr>
      </p:pic>
    </p:spTree>
    <p:extLst>
      <p:ext uri="{BB962C8B-B14F-4D97-AF65-F5344CB8AC3E}">
        <p14:creationId xmlns:p14="http://schemas.microsoft.com/office/powerpoint/2010/main" val="24385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7A102-600F-4481-8570-AAB4C07C716D}"/>
              </a:ext>
            </a:extLst>
          </p:cNvPr>
          <p:cNvSpPr>
            <a:spLocks noGrp="1"/>
          </p:cNvSpPr>
          <p:nvPr>
            <p:ph type="title"/>
          </p:nvPr>
        </p:nvSpPr>
        <p:spPr>
          <a:xfrm>
            <a:off x="609599" y="609600"/>
            <a:ext cx="6347713" cy="587152"/>
          </a:xfrm>
        </p:spPr>
        <p:txBody>
          <a:bodyPr>
            <a:normAutofit/>
          </a:bodyPr>
          <a:lstStyle/>
          <a:p>
            <a:r>
              <a:rPr lang="fr-CA" sz="2800" b="1" dirty="0"/>
              <a:t>Horaire des horaires à trois jours</a:t>
            </a:r>
          </a:p>
        </p:txBody>
      </p:sp>
      <p:sp>
        <p:nvSpPr>
          <p:cNvPr id="3" name="Espace réservé du contenu 2">
            <a:extLst>
              <a:ext uri="{FF2B5EF4-FFF2-40B4-BE49-F238E27FC236}">
                <a16:creationId xmlns:a16="http://schemas.microsoft.com/office/drawing/2014/main" id="{8C8C55D0-5FDB-48A2-8DB6-979866544340}"/>
              </a:ext>
            </a:extLst>
          </p:cNvPr>
          <p:cNvSpPr>
            <a:spLocks noGrp="1"/>
          </p:cNvSpPr>
          <p:nvPr>
            <p:ph idx="1"/>
          </p:nvPr>
        </p:nvSpPr>
        <p:spPr>
          <a:xfrm>
            <a:off x="676756" y="1196752"/>
            <a:ext cx="7567651" cy="4844611"/>
          </a:xfrm>
        </p:spPr>
        <p:txBody>
          <a:bodyPr>
            <a:normAutofit fontScale="92500" lnSpcReduction="20000"/>
          </a:bodyPr>
          <a:lstStyle/>
          <a:p>
            <a:pPr algn="just"/>
            <a:r>
              <a:rPr lang="fr-CA" b="1" dirty="0"/>
              <a:t>Dates :		Début septembre à fin avril</a:t>
            </a:r>
          </a:p>
          <a:p>
            <a:pPr algn="just"/>
            <a:r>
              <a:rPr lang="fr-CA" b="1" dirty="0"/>
              <a:t>Horaire :		</a:t>
            </a:r>
            <a:r>
              <a:rPr lang="fr-CA" b="1" u="sng" dirty="0"/>
              <a:t>Lundi et mardi</a:t>
            </a:r>
            <a:endParaRPr lang="fr-CA" b="1" dirty="0"/>
          </a:p>
          <a:p>
            <a:pPr marL="0" indent="0" algn="just">
              <a:buNone/>
            </a:pPr>
            <a:r>
              <a:rPr lang="fr-CA" dirty="0"/>
              <a:t>				- classe de 7 h 58 à 11 h 24</a:t>
            </a:r>
          </a:p>
          <a:p>
            <a:pPr marL="0" indent="0" algn="just">
              <a:buNone/>
            </a:pPr>
            <a:r>
              <a:rPr lang="fr-CA" dirty="0"/>
              <a:t>				- dîner de 11 h 24 à 11 h 55</a:t>
            </a:r>
          </a:p>
          <a:p>
            <a:pPr marL="0" indent="0" algn="just">
              <a:buNone/>
            </a:pPr>
            <a:r>
              <a:rPr lang="fr-CA" dirty="0"/>
              <a:t>				- </a:t>
            </a:r>
            <a:r>
              <a:rPr lang="fr-CA" i="1" dirty="0"/>
              <a:t>départ vers entraînement 12 h</a:t>
            </a:r>
            <a:endParaRPr lang="fr-CA" dirty="0"/>
          </a:p>
          <a:p>
            <a:pPr marL="0" indent="0" algn="just">
              <a:buNone/>
            </a:pPr>
            <a:r>
              <a:rPr lang="fr-CA" dirty="0"/>
              <a:t>				</a:t>
            </a:r>
            <a:r>
              <a:rPr lang="fr-CA" b="1" u="sng" dirty="0"/>
              <a:t>Mercredi et jeudi</a:t>
            </a:r>
          </a:p>
          <a:p>
            <a:pPr marL="0" indent="0" algn="just">
              <a:buNone/>
            </a:pPr>
            <a:r>
              <a:rPr lang="fr-CA" dirty="0"/>
              <a:t>				- classe de 7 h 58 à 11 h 24</a:t>
            </a:r>
          </a:p>
          <a:p>
            <a:pPr marL="0" indent="0" algn="just">
              <a:buNone/>
            </a:pPr>
            <a:r>
              <a:rPr lang="fr-CA" dirty="0"/>
              <a:t>				- dîner de 11 h 24 à 12 h 25</a:t>
            </a:r>
          </a:p>
          <a:p>
            <a:pPr marL="0" indent="0" algn="just">
              <a:buNone/>
            </a:pPr>
            <a:r>
              <a:rPr lang="fr-CA" b="1" dirty="0"/>
              <a:t>				</a:t>
            </a:r>
            <a:r>
              <a:rPr lang="fr-CA" i="1" dirty="0"/>
              <a:t>- classe de 12 h 25 à 15 h 29</a:t>
            </a:r>
            <a:endParaRPr lang="fr-CA" b="1" dirty="0"/>
          </a:p>
          <a:p>
            <a:pPr marL="0" indent="0" algn="just">
              <a:buNone/>
            </a:pPr>
            <a:r>
              <a:rPr lang="fr-CA" dirty="0"/>
              <a:t>				</a:t>
            </a:r>
            <a:r>
              <a:rPr lang="fr-CA" b="1" u="sng" dirty="0"/>
              <a:t>Vendredi</a:t>
            </a:r>
            <a:r>
              <a:rPr lang="fr-CA" b="1" dirty="0"/>
              <a:t>	</a:t>
            </a:r>
            <a:r>
              <a:rPr lang="fr-CA" dirty="0"/>
              <a:t>	</a:t>
            </a:r>
          </a:p>
          <a:p>
            <a:pPr marL="0" indent="0" algn="just">
              <a:buNone/>
            </a:pPr>
            <a:r>
              <a:rPr lang="fr-CA" dirty="0"/>
              <a:t>				- classe de 7 h 58 à 11 h 24</a:t>
            </a:r>
          </a:p>
          <a:p>
            <a:pPr marL="0" indent="0" algn="just">
              <a:buNone/>
            </a:pPr>
            <a:r>
              <a:rPr lang="fr-CA" dirty="0"/>
              <a:t>				- dîner de 11 h 24 à 12 h 25</a:t>
            </a:r>
          </a:p>
          <a:p>
            <a:pPr marL="0" indent="0" algn="just">
              <a:buNone/>
            </a:pPr>
            <a:r>
              <a:rPr lang="fr-CA" b="1" dirty="0"/>
              <a:t>				- classe de 12 h 25 à 13 h 25</a:t>
            </a:r>
          </a:p>
          <a:p>
            <a:pPr marL="0" indent="0" algn="just">
              <a:buNone/>
            </a:pPr>
            <a:r>
              <a:rPr lang="fr-CA" dirty="0"/>
              <a:t>				- </a:t>
            </a:r>
            <a:r>
              <a:rPr lang="fr-CA" i="1" dirty="0"/>
              <a:t>départ vers entraînement 13 h 25</a:t>
            </a:r>
          </a:p>
          <a:p>
            <a:pPr marL="0" indent="0">
              <a:buNone/>
            </a:pPr>
            <a:endParaRPr lang="fr-CA" dirty="0"/>
          </a:p>
        </p:txBody>
      </p:sp>
    </p:spTree>
    <p:extLst>
      <p:ext uri="{BB962C8B-B14F-4D97-AF65-F5344CB8AC3E}">
        <p14:creationId xmlns:p14="http://schemas.microsoft.com/office/powerpoint/2010/main" val="319637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B41413-6F44-492B-B8DC-A3755BB12002}"/>
              </a:ext>
            </a:extLst>
          </p:cNvPr>
          <p:cNvSpPr>
            <a:spLocks noGrp="1"/>
          </p:cNvSpPr>
          <p:nvPr>
            <p:ph type="title"/>
          </p:nvPr>
        </p:nvSpPr>
        <p:spPr>
          <a:xfrm>
            <a:off x="609599" y="609600"/>
            <a:ext cx="6347713" cy="731168"/>
          </a:xfrm>
        </p:spPr>
        <p:txBody>
          <a:bodyPr>
            <a:normAutofit/>
          </a:bodyPr>
          <a:lstStyle/>
          <a:p>
            <a:r>
              <a:rPr lang="fr-CA" sz="2800" b="1" dirty="0"/>
              <a:t>Horaires des programmes à 4 jours</a:t>
            </a:r>
          </a:p>
        </p:txBody>
      </p:sp>
      <p:sp>
        <p:nvSpPr>
          <p:cNvPr id="3" name="Espace réservé du contenu 2">
            <a:extLst>
              <a:ext uri="{FF2B5EF4-FFF2-40B4-BE49-F238E27FC236}">
                <a16:creationId xmlns:a16="http://schemas.microsoft.com/office/drawing/2014/main" id="{445D515E-8217-41F2-8867-1A8FD3FDC0C1}"/>
              </a:ext>
            </a:extLst>
          </p:cNvPr>
          <p:cNvSpPr>
            <a:spLocks noGrp="1"/>
          </p:cNvSpPr>
          <p:nvPr>
            <p:ph idx="1"/>
          </p:nvPr>
        </p:nvSpPr>
        <p:spPr>
          <a:xfrm>
            <a:off x="609598" y="1124744"/>
            <a:ext cx="7706817" cy="5400600"/>
          </a:xfrm>
        </p:spPr>
        <p:txBody>
          <a:bodyPr>
            <a:normAutofit fontScale="92500" lnSpcReduction="10000"/>
          </a:bodyPr>
          <a:lstStyle/>
          <a:p>
            <a:pPr algn="just"/>
            <a:r>
              <a:rPr lang="fr-CA" b="1" dirty="0"/>
              <a:t>Dates :				Début septembre à mi-juin</a:t>
            </a:r>
          </a:p>
          <a:p>
            <a:pPr algn="just"/>
            <a:r>
              <a:rPr lang="fr-CA" b="1" dirty="0"/>
              <a:t>Horaire :				</a:t>
            </a:r>
            <a:r>
              <a:rPr lang="fr-CA" b="1" u="sng" dirty="0"/>
              <a:t>Lundi, mardi et jeudi </a:t>
            </a:r>
          </a:p>
          <a:p>
            <a:pPr marL="0" indent="0" algn="just">
              <a:buNone/>
            </a:pPr>
            <a:r>
              <a:rPr lang="fr-CA" dirty="0"/>
              <a:t>						- classe de 7 h 58 à 11 h 24</a:t>
            </a:r>
          </a:p>
          <a:p>
            <a:pPr marL="0" indent="0" algn="just">
              <a:buNone/>
            </a:pPr>
            <a:r>
              <a:rPr lang="fr-CA" dirty="0"/>
              <a:t>						- dîner de 11 h 24 à 12 h 25</a:t>
            </a:r>
          </a:p>
          <a:p>
            <a:pPr marL="0" indent="0" algn="just">
              <a:buNone/>
            </a:pPr>
            <a:r>
              <a:rPr lang="fr-CA" b="1" dirty="0"/>
              <a:t>						- </a:t>
            </a:r>
            <a:r>
              <a:rPr lang="fr-CA" i="1" dirty="0"/>
              <a:t>classe de 12 h 25 à 13 h</a:t>
            </a:r>
          </a:p>
          <a:p>
            <a:pPr marL="0" indent="0" algn="just">
              <a:buNone/>
            </a:pPr>
            <a:r>
              <a:rPr lang="fr-CA" dirty="0"/>
              <a:t>						- départ vers entraînement 13 h</a:t>
            </a:r>
          </a:p>
          <a:p>
            <a:pPr marL="0" indent="0" algn="just">
              <a:buNone/>
            </a:pPr>
            <a:r>
              <a:rPr lang="fr-CA" dirty="0"/>
              <a:t>						</a:t>
            </a:r>
            <a:r>
              <a:rPr lang="fr-CA" b="1" u="sng" dirty="0"/>
              <a:t>Mercredi</a:t>
            </a:r>
            <a:r>
              <a:rPr lang="fr-CA" b="1" dirty="0"/>
              <a:t>	</a:t>
            </a:r>
            <a:r>
              <a:rPr lang="fr-CA" dirty="0"/>
              <a:t>	</a:t>
            </a:r>
          </a:p>
          <a:p>
            <a:pPr marL="0" indent="0" algn="just">
              <a:buNone/>
            </a:pPr>
            <a:r>
              <a:rPr lang="fr-CA" dirty="0"/>
              <a:t>						- classe de 7 h 58 à 11 h 24</a:t>
            </a:r>
          </a:p>
          <a:p>
            <a:pPr marL="0" indent="0" algn="just">
              <a:buNone/>
            </a:pPr>
            <a:r>
              <a:rPr lang="fr-CA" dirty="0"/>
              <a:t>						- dîner de 11 h 24 à 12 h 25</a:t>
            </a:r>
          </a:p>
          <a:p>
            <a:pPr marL="0" indent="0" algn="just">
              <a:buNone/>
            </a:pPr>
            <a:r>
              <a:rPr lang="fr-CA" dirty="0"/>
              <a:t>						- </a:t>
            </a:r>
            <a:r>
              <a:rPr lang="fr-CA" i="1" dirty="0"/>
              <a:t>classe de 12 h 25 à 15 h 29</a:t>
            </a:r>
            <a:endParaRPr lang="fr-CA" b="1" u="sng" dirty="0"/>
          </a:p>
          <a:p>
            <a:pPr marL="0" indent="0" algn="just">
              <a:buNone/>
            </a:pPr>
            <a:r>
              <a:rPr lang="fr-CA" dirty="0"/>
              <a:t>					</a:t>
            </a:r>
            <a:r>
              <a:rPr lang="fr-CA" b="1" dirty="0"/>
              <a:t>	</a:t>
            </a:r>
            <a:r>
              <a:rPr lang="fr-CA" b="1" u="sng" dirty="0"/>
              <a:t>vendredi</a:t>
            </a:r>
            <a:r>
              <a:rPr lang="fr-CA" u="sng" dirty="0"/>
              <a:t>	</a:t>
            </a:r>
            <a:r>
              <a:rPr lang="fr-CA" dirty="0"/>
              <a:t>	</a:t>
            </a:r>
          </a:p>
          <a:p>
            <a:pPr marL="0" indent="0" algn="just">
              <a:buNone/>
            </a:pPr>
            <a:r>
              <a:rPr lang="fr-CA" dirty="0"/>
              <a:t>						- classe de 7 h 58 à 11 h 24</a:t>
            </a:r>
          </a:p>
          <a:p>
            <a:pPr marL="0" indent="0" algn="just">
              <a:buNone/>
            </a:pPr>
            <a:r>
              <a:rPr lang="fr-CA" dirty="0"/>
              <a:t>						- dîner de 11 h 24 à 12 h 25</a:t>
            </a:r>
          </a:p>
          <a:p>
            <a:pPr marL="0" indent="0" algn="just">
              <a:buNone/>
            </a:pPr>
            <a:r>
              <a:rPr lang="fr-CA" dirty="0"/>
              <a:t>						</a:t>
            </a:r>
            <a:r>
              <a:rPr lang="fr-CA" b="1" i="1" dirty="0"/>
              <a:t>- classe de 12 h 25 à 13 h</a:t>
            </a:r>
          </a:p>
          <a:p>
            <a:pPr marL="0" indent="0" algn="just">
              <a:buNone/>
            </a:pPr>
            <a:r>
              <a:rPr lang="fr-CA" dirty="0"/>
              <a:t>						-départ vers entraînement 13 h</a:t>
            </a:r>
          </a:p>
          <a:p>
            <a:pPr marL="0" indent="0">
              <a:buNone/>
            </a:pPr>
            <a:endParaRPr lang="fr-CA" dirty="0"/>
          </a:p>
        </p:txBody>
      </p:sp>
    </p:spTree>
    <p:extLst>
      <p:ext uri="{BB962C8B-B14F-4D97-AF65-F5344CB8AC3E}">
        <p14:creationId xmlns:p14="http://schemas.microsoft.com/office/powerpoint/2010/main" val="27325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CBB33-C7CC-4B84-B666-F17325FDA2EE}"/>
              </a:ext>
            </a:extLst>
          </p:cNvPr>
          <p:cNvSpPr>
            <a:spLocks noGrp="1"/>
          </p:cNvSpPr>
          <p:nvPr>
            <p:ph type="title"/>
          </p:nvPr>
        </p:nvSpPr>
        <p:spPr>
          <a:xfrm>
            <a:off x="609599" y="609600"/>
            <a:ext cx="6347713" cy="659160"/>
          </a:xfrm>
        </p:spPr>
        <p:txBody>
          <a:bodyPr/>
          <a:lstStyle/>
          <a:p>
            <a:r>
              <a:rPr lang="fr-CA" b="1" dirty="0"/>
              <a:t>Semaine type</a:t>
            </a:r>
          </a:p>
        </p:txBody>
      </p:sp>
      <p:pic>
        <p:nvPicPr>
          <p:cNvPr id="4" name="Espace réservé du contenu 3">
            <a:extLst>
              <a:ext uri="{FF2B5EF4-FFF2-40B4-BE49-F238E27FC236}">
                <a16:creationId xmlns:a16="http://schemas.microsoft.com/office/drawing/2014/main" id="{D6226747-ACDF-4503-9B53-833CE72FFA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366476"/>
            <a:ext cx="8139113" cy="4577486"/>
          </a:xfrm>
          <a:prstGeom prst="rect">
            <a:avLst/>
          </a:prstGeom>
        </p:spPr>
      </p:pic>
    </p:spTree>
    <p:extLst>
      <p:ext uri="{BB962C8B-B14F-4D97-AF65-F5344CB8AC3E}">
        <p14:creationId xmlns:p14="http://schemas.microsoft.com/office/powerpoint/2010/main" val="4287624732"/>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1329</TotalTime>
  <Words>1813</Words>
  <Application>Microsoft Office PowerPoint</Application>
  <PresentationFormat>Affichage à l'écran (4:3)</PresentationFormat>
  <Paragraphs>139</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Trebuchet MS</vt:lpstr>
      <vt:lpstr>Wingdings 3</vt:lpstr>
      <vt:lpstr>Facette</vt:lpstr>
      <vt:lpstr>Présentation PowerPoint</vt:lpstr>
      <vt:lpstr>Soirée Portes-ouvertes Concentrations sportives 2023-2024</vt:lpstr>
      <vt:lpstr>Notre mission et nos objectifs</vt:lpstr>
      <vt:lpstr>En s’inscrivant en concentration sportive à la Farandole </vt:lpstr>
      <vt:lpstr>Les règlements aux programmes de concentrations sportives   Année scolaire 2023-2024   </vt:lpstr>
      <vt:lpstr>Structure de nos programmes</vt:lpstr>
      <vt:lpstr>Horaire des horaires à trois jours</vt:lpstr>
      <vt:lpstr>Horaires des programmes à 4 jours</vt:lpstr>
      <vt:lpstr>Semaine type</vt:lpstr>
      <vt:lpstr>Nos critères d’admission</vt:lpstr>
      <vt:lpstr>Inscription</vt:lpstr>
      <vt:lpstr>Transport</vt:lpstr>
      <vt:lpstr>Informations supplémentaires</vt:lpstr>
      <vt:lpstr>Suite</vt:lpstr>
      <vt:lpstr>Période des questions</vt:lpstr>
    </vt:vector>
  </TitlesOfParts>
  <Company>CSDPS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Lavallée,Martin</dc:creator>
  <cp:lastModifiedBy>Lajoie,Serge</cp:lastModifiedBy>
  <cp:revision>135</cp:revision>
  <cp:lastPrinted>2022-11-16T21:22:37Z</cp:lastPrinted>
  <dcterms:created xsi:type="dcterms:W3CDTF">2016-03-15T14:23:39Z</dcterms:created>
  <dcterms:modified xsi:type="dcterms:W3CDTF">2022-11-16T21:43:40Z</dcterms:modified>
</cp:coreProperties>
</file>